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8.jpg" ContentType="image/jpe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22"/>
  </p:notesMasterIdLst>
  <p:sldIdLst>
    <p:sldId id="263" r:id="rId2"/>
    <p:sldId id="297" r:id="rId3"/>
    <p:sldId id="258" r:id="rId4"/>
    <p:sldId id="288" r:id="rId5"/>
    <p:sldId id="306" r:id="rId6"/>
    <p:sldId id="278" r:id="rId7"/>
    <p:sldId id="307" r:id="rId8"/>
    <p:sldId id="308" r:id="rId9"/>
    <p:sldId id="309" r:id="rId10"/>
    <p:sldId id="310" r:id="rId11"/>
    <p:sldId id="275" r:id="rId12"/>
    <p:sldId id="311" r:id="rId13"/>
    <p:sldId id="312" r:id="rId14"/>
    <p:sldId id="305" r:id="rId15"/>
    <p:sldId id="304" r:id="rId16"/>
    <p:sldId id="313" r:id="rId17"/>
    <p:sldId id="315" r:id="rId18"/>
    <p:sldId id="316" r:id="rId19"/>
    <p:sldId id="317" r:id="rId20"/>
    <p:sldId id="31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A5"/>
    <a:srgbClr val="00366C"/>
    <a:srgbClr val="26384F"/>
    <a:srgbClr val="FEDF01"/>
    <a:srgbClr val="578CC4"/>
    <a:srgbClr val="EBEBEB"/>
    <a:srgbClr val="EBE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23" autoAdjust="0"/>
  </p:normalViewPr>
  <p:slideViewPr>
    <p:cSldViewPr snapToGrid="0">
      <p:cViewPr varScale="1">
        <p:scale>
          <a:sx n="80" d="100"/>
          <a:sy n="80" d="100"/>
        </p:scale>
        <p:origin x="97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BE4D2-F7F0-4D48-B021-F5EA83FA3A24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091D-AAE2-4AE1-9937-B21E4508EF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3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091D-AAE2-4AE1-9937-B21E4508EF0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3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091D-AAE2-4AE1-9937-B21E4508EF0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3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091D-AAE2-4AE1-9937-B21E4508EF0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3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091D-AAE2-4AE1-9937-B21E4508EF0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38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091D-AAE2-4AE1-9937-B21E4508EF0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3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091D-AAE2-4AE1-9937-B21E4508EF0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3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091D-AAE2-4AE1-9937-B21E4508EF0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3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4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5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7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03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2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07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3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83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3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87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7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4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8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8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6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4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1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7FE881-A9B9-4D80-9F18-525F614EEA11}" type="datetimeFigureOut">
              <a:rPr lang="en-US" smtClean="0"/>
              <a:t>2017/12/06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24E6A5-50D7-4DD9-8A50-C7324FDB2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01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6" r="60508" b="11166"/>
          <a:stretch/>
        </p:blipFill>
        <p:spPr>
          <a:xfrm>
            <a:off x="6822633" y="0"/>
            <a:ext cx="5394767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"/>
          <a:stretch/>
        </p:blipFill>
        <p:spPr>
          <a:xfrm rot="16200000">
            <a:off x="1374046" y="976449"/>
            <a:ext cx="6858000" cy="49050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0"/>
            <a:ext cx="2990850" cy="6858000"/>
          </a:xfrm>
          <a:prstGeom prst="rect">
            <a:avLst/>
          </a:prstGeom>
          <a:solidFill>
            <a:srgbClr val="00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-3" y="660305"/>
            <a:ext cx="7145081" cy="8490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1556" y="6101057"/>
            <a:ext cx="21659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ira Sans" panose="020B0503050000020004" pitchFamily="34" charset="0"/>
                <a:ea typeface="Fira Sans" panose="020B0503050000020004" pitchFamily="34" charset="0"/>
              </a:rPr>
              <a:t>Your Best Starts Now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5" y="5241385"/>
            <a:ext cx="492018" cy="610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66826" y="792459"/>
            <a:ext cx="7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Resume and Cover Letter Tips</a:t>
            </a:r>
            <a:endParaRPr lang="en-US" sz="3600" b="1" dirty="0">
              <a:solidFill>
                <a:srgbClr val="0051A5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7207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749" y="539482"/>
            <a:ext cx="11132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</p:txBody>
      </p:sp>
      <p:sp>
        <p:nvSpPr>
          <p:cNvPr id="2" name="Round Single Corner Rectangle 1"/>
          <p:cNvSpPr/>
          <p:nvPr/>
        </p:nvSpPr>
        <p:spPr>
          <a:xfrm>
            <a:off x="1265275" y="339427"/>
            <a:ext cx="9346018" cy="400110"/>
          </a:xfrm>
          <a:prstGeom prst="round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Bonus Tips!</a:t>
            </a:r>
            <a:endParaRPr lang="en-US" sz="3600" b="1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5621" y="1632906"/>
            <a:ext cx="841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Only use Objective Statement if it is specific and adds value to your resume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5621" y="2614380"/>
            <a:ext cx="841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Add any personal projects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5623" y="3525283"/>
            <a:ext cx="88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Leave References off your resume for additional space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5623" y="4431152"/>
            <a:ext cx="88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Keep consistent formatting throughout the entire resume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12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1545112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4343358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3437489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2526586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288578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95623" y="5376372"/>
            <a:ext cx="881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No pictures of yourself!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7210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2"/>
          <a:stretch/>
        </p:blipFill>
        <p:spPr>
          <a:xfrm>
            <a:off x="0" y="0"/>
            <a:ext cx="12214224" cy="6983116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848" y="5894944"/>
            <a:ext cx="492018" cy="6103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56640"/>
            <a:ext cx="4019107" cy="995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Job Search Tips</a:t>
            </a:r>
            <a:endParaRPr lang="en-US" sz="3600" b="1" dirty="0">
              <a:solidFill>
                <a:srgbClr val="0051A5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4789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749" y="539482"/>
            <a:ext cx="11132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</p:txBody>
      </p:sp>
      <p:sp>
        <p:nvSpPr>
          <p:cNvPr id="2" name="Round Single Corner Rectangle 1"/>
          <p:cNvSpPr/>
          <p:nvPr/>
        </p:nvSpPr>
        <p:spPr>
          <a:xfrm>
            <a:off x="-127590" y="374437"/>
            <a:ext cx="12535785" cy="400110"/>
          </a:xfrm>
          <a:prstGeom prst="round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How to Showcase your RBC Work Term</a:t>
            </a:r>
            <a:endParaRPr lang="en-US" sz="3600" b="1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12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1545112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4343358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3437489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2526586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95622" y="1494405"/>
            <a:ext cx="901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Clearly outline company name, job title and work term dates (also include job type so it is clear this was a co-op role i.e. “Project Control Officer Co-op Student”) 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5621" y="2533256"/>
            <a:ext cx="929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List 5-6 bullets which detail your core job duties, projects you were involved in/managed and actionable results/outcomes. Highlight the impact you made in the role.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5622" y="3451294"/>
            <a:ext cx="901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Ensure to include any over-and-above work you completed as well as any volunteer work you were part of, events you attended i.e. Hackathons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5622" y="4431151"/>
            <a:ext cx="920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Ensure to include any new skills (technical or soft) you gained in your Skills Summary section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6219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749" y="539482"/>
            <a:ext cx="11132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</p:txBody>
      </p:sp>
      <p:sp>
        <p:nvSpPr>
          <p:cNvPr id="2" name="Round Single Corner Rectangle 1"/>
          <p:cNvSpPr/>
          <p:nvPr/>
        </p:nvSpPr>
        <p:spPr>
          <a:xfrm>
            <a:off x="170120" y="534740"/>
            <a:ext cx="11929731" cy="400110"/>
          </a:xfrm>
          <a:prstGeom prst="round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Interested in RBC Student or New Grad Roles?</a:t>
            </a:r>
            <a:endParaRPr lang="en-US" sz="3600" b="1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12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1545112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4343358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3437489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6" y="2526586"/>
            <a:ext cx="871870" cy="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95621" y="1661913"/>
            <a:ext cx="841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Talk to your Manager – express your interest in returning!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5621" y="2614379"/>
            <a:ext cx="841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Contact Campus Recruitment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5621" y="4431151"/>
            <a:ext cx="841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Apply Online – Careers Page and Talent Link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5621" y="3509922"/>
            <a:ext cx="841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Network, network, network!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8714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6" r="60508" b="11166"/>
          <a:stretch/>
        </p:blipFill>
        <p:spPr>
          <a:xfrm>
            <a:off x="6822633" y="0"/>
            <a:ext cx="5394767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"/>
          <a:stretch/>
        </p:blipFill>
        <p:spPr>
          <a:xfrm rot="16200000">
            <a:off x="1374046" y="976449"/>
            <a:ext cx="6858000" cy="49050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2990850" cy="6858000"/>
          </a:xfrm>
          <a:prstGeom prst="rect">
            <a:avLst/>
          </a:prstGeom>
          <a:solidFill>
            <a:srgbClr val="00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-3" y="660305"/>
            <a:ext cx="4582635" cy="8490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  Sample Resumes</a:t>
            </a:r>
            <a:endParaRPr lang="en-US" sz="3600" b="1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556" y="6101057"/>
            <a:ext cx="21659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Fira Sans" panose="020B0503050000020004" pitchFamily="34" charset="0"/>
                <a:ea typeface="Fira Sans" panose="020B0503050000020004" pitchFamily="34" charset="0"/>
              </a:rPr>
              <a:t>Your Best Starts Now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5" y="5241385"/>
            <a:ext cx="492018" cy="6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226269" y="0"/>
            <a:ext cx="2990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10800000">
            <a:off x="7201764" y="4089278"/>
            <a:ext cx="47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1"/>
              </a:solidFill>
              <a:latin typeface="Fira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0158314">
            <a:off x="536017" y="3075058"/>
            <a:ext cx="4729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IMAGE HERE</a:t>
            </a:r>
            <a:endParaRPr lang="en-US" sz="4000" b="1" u="sng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83338" y="-206748"/>
            <a:ext cx="8585260" cy="172772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b="1" cap="none" dirty="0">
              <a:solidFill>
                <a:srgbClr val="0051A5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27055" y="1295788"/>
            <a:ext cx="8899214" cy="5247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10" y="89540"/>
            <a:ext cx="5613988" cy="667892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7793665" y="-180371"/>
            <a:ext cx="1796903" cy="1674974"/>
          </a:xfrm>
          <a:prstGeom prst="mathMultiply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0230" y="472450"/>
            <a:ext cx="325153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llllllllllllllllllllllllllllllllllllllllllllllllllllllllllllllllllllllllllllllllllllllllllll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5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33617" y="403236"/>
            <a:ext cx="7613905" cy="89255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Fira Sans"/>
              </a:rPr>
              <a:t>Each year at </a:t>
            </a:r>
            <a:r>
              <a:rPr lang="en-US" sz="2400" b="1" dirty="0">
                <a:latin typeface="Fira Sans"/>
              </a:rPr>
              <a:t>RBC, </a:t>
            </a:r>
            <a:r>
              <a:rPr lang="en-US" sz="2400" b="1" dirty="0" smtClean="0">
                <a:latin typeface="Fira Sans"/>
              </a:rPr>
              <a:t>we </a:t>
            </a:r>
            <a:r>
              <a:rPr lang="en-US" sz="2400" b="1" dirty="0">
                <a:latin typeface="Fira Sans"/>
              </a:rPr>
              <a:t>hire approximately</a:t>
            </a:r>
            <a:r>
              <a:rPr lang="en-US" sz="2800" dirty="0">
                <a:latin typeface="Fira Sans"/>
              </a:rPr>
              <a:t/>
            </a:r>
            <a:br>
              <a:rPr lang="en-US" sz="2800" dirty="0">
                <a:latin typeface="Fira Sans"/>
              </a:rPr>
            </a:b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9226269" y="0"/>
            <a:ext cx="2990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10800000">
            <a:off x="7201764" y="4089278"/>
            <a:ext cx="47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1"/>
              </a:solidFill>
              <a:latin typeface="Fira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0158314">
            <a:off x="536017" y="3075058"/>
            <a:ext cx="4729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IMAGE HERE</a:t>
            </a:r>
            <a:endParaRPr lang="en-US" sz="4000" b="1" u="sng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83338" y="-206748"/>
            <a:ext cx="8585260" cy="172772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b="1" cap="none" dirty="0">
              <a:solidFill>
                <a:srgbClr val="0051A5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27055" y="1295788"/>
            <a:ext cx="8899214" cy="5247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11" y="67218"/>
            <a:ext cx="9707525" cy="6481796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>
          <a:xfrm>
            <a:off x="10021184" y="-180371"/>
            <a:ext cx="1796903" cy="1674974"/>
          </a:xfrm>
          <a:prstGeom prst="mathMultiply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11736" y="222483"/>
            <a:ext cx="13660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1735" y="403236"/>
            <a:ext cx="13660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33617" y="403236"/>
            <a:ext cx="7613905" cy="89255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Fira Sans"/>
              </a:rPr>
              <a:t>Each year at </a:t>
            </a:r>
            <a:r>
              <a:rPr lang="en-US" sz="2400" b="1" dirty="0">
                <a:latin typeface="Fira Sans"/>
              </a:rPr>
              <a:t>RBC, </a:t>
            </a:r>
            <a:r>
              <a:rPr lang="en-US" sz="2400" b="1" dirty="0" smtClean="0">
                <a:latin typeface="Fira Sans"/>
              </a:rPr>
              <a:t>we </a:t>
            </a:r>
            <a:r>
              <a:rPr lang="en-US" sz="2400" b="1" dirty="0">
                <a:latin typeface="Fira Sans"/>
              </a:rPr>
              <a:t>hire approximately</a:t>
            </a:r>
            <a:r>
              <a:rPr lang="en-US" sz="2800" dirty="0">
                <a:latin typeface="Fira Sans"/>
              </a:rPr>
              <a:t/>
            </a:r>
            <a:br>
              <a:rPr lang="en-US" sz="2800" dirty="0">
                <a:latin typeface="Fira Sans"/>
              </a:rPr>
            </a:b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9226269" y="0"/>
            <a:ext cx="2990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10800000">
            <a:off x="7201764" y="4089278"/>
            <a:ext cx="47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1"/>
              </a:solidFill>
              <a:latin typeface="Fira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0158314">
            <a:off x="536017" y="3075058"/>
            <a:ext cx="4729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IMAGE HERE</a:t>
            </a:r>
            <a:endParaRPr lang="en-US" sz="4000" b="1" u="sng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83338" y="-206748"/>
            <a:ext cx="8585260" cy="172772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b="1" cap="none" dirty="0">
              <a:solidFill>
                <a:srgbClr val="0051A5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27055" y="1295788"/>
            <a:ext cx="8899214" cy="5247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67" y="41146"/>
            <a:ext cx="5221631" cy="6816854"/>
          </a:xfrm>
          <a:prstGeom prst="rect">
            <a:avLst/>
          </a:prstGeom>
        </p:spPr>
      </p:pic>
      <p:pic>
        <p:nvPicPr>
          <p:cNvPr id="1027" name="Picture 3" descr="C:\Users\320929391\AppData\Local\Microsoft\Windows\Temporary Internet Files\Content.IE5\M3PZGK6B\check-mark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190" y="619513"/>
            <a:ext cx="15049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411972" y="629344"/>
            <a:ext cx="1789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33617" y="403236"/>
            <a:ext cx="7613905" cy="89255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Fira Sans"/>
              </a:rPr>
              <a:t>Each year at </a:t>
            </a:r>
            <a:r>
              <a:rPr lang="en-US" sz="2400" b="1" dirty="0">
                <a:latin typeface="Fira Sans"/>
              </a:rPr>
              <a:t>RBC, </a:t>
            </a:r>
            <a:r>
              <a:rPr lang="en-US" sz="2400" b="1" dirty="0" smtClean="0">
                <a:latin typeface="Fira Sans"/>
              </a:rPr>
              <a:t>we </a:t>
            </a:r>
            <a:r>
              <a:rPr lang="en-US" sz="2400" b="1" dirty="0">
                <a:latin typeface="Fira Sans"/>
              </a:rPr>
              <a:t>hire approximately</a:t>
            </a:r>
            <a:r>
              <a:rPr lang="en-US" sz="2800" dirty="0">
                <a:latin typeface="Fira Sans"/>
              </a:rPr>
              <a:t/>
            </a:r>
            <a:br>
              <a:rPr lang="en-US" sz="2800" dirty="0">
                <a:latin typeface="Fira Sans"/>
              </a:rPr>
            </a:b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9226269" y="0"/>
            <a:ext cx="2990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10800000">
            <a:off x="7201764" y="4089278"/>
            <a:ext cx="47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1"/>
              </a:solidFill>
              <a:latin typeface="Fira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0158314">
            <a:off x="536017" y="3075058"/>
            <a:ext cx="4729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IMAGE HERE</a:t>
            </a:r>
            <a:endParaRPr lang="en-US" sz="4000" b="1" u="sng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83338" y="-206748"/>
            <a:ext cx="8585260" cy="172772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b="1" cap="none" dirty="0">
              <a:solidFill>
                <a:srgbClr val="0051A5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27055" y="1295788"/>
            <a:ext cx="8899214" cy="5247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57" y="0"/>
            <a:ext cx="5304285" cy="6858000"/>
          </a:xfrm>
          <a:prstGeom prst="rect">
            <a:avLst/>
          </a:prstGeom>
        </p:spPr>
      </p:pic>
      <p:pic>
        <p:nvPicPr>
          <p:cNvPr id="10" name="Picture 3" descr="C:\Users\320929391\AppData\Local\Microsoft\Windows\Temporary Internet Files\Content.IE5\M3PZGK6B\check-mark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36" y="534453"/>
            <a:ext cx="1504950" cy="135255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12" name="TextBox 11"/>
          <p:cNvSpPr txBox="1"/>
          <p:nvPr/>
        </p:nvSpPr>
        <p:spPr>
          <a:xfrm>
            <a:off x="5204872" y="393998"/>
            <a:ext cx="1913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5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33617" y="403236"/>
            <a:ext cx="7613905" cy="89255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Fira Sans"/>
              </a:rPr>
              <a:t>Each year at </a:t>
            </a:r>
            <a:r>
              <a:rPr lang="en-US" sz="2400" b="1" dirty="0">
                <a:latin typeface="Fira Sans"/>
              </a:rPr>
              <a:t>RBC, </a:t>
            </a:r>
            <a:r>
              <a:rPr lang="en-US" sz="2400" b="1" dirty="0" smtClean="0">
                <a:latin typeface="Fira Sans"/>
              </a:rPr>
              <a:t>we </a:t>
            </a:r>
            <a:r>
              <a:rPr lang="en-US" sz="2400" b="1" dirty="0">
                <a:latin typeface="Fira Sans"/>
              </a:rPr>
              <a:t>hire approximately</a:t>
            </a:r>
            <a:r>
              <a:rPr lang="en-US" sz="2800" dirty="0">
                <a:latin typeface="Fira Sans"/>
              </a:rPr>
              <a:t/>
            </a:r>
            <a:br>
              <a:rPr lang="en-US" sz="2800" dirty="0">
                <a:latin typeface="Fira Sans"/>
              </a:rPr>
            </a:b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9226269" y="0"/>
            <a:ext cx="2990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10800000">
            <a:off x="7201764" y="4089278"/>
            <a:ext cx="47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1"/>
              </a:solidFill>
              <a:latin typeface="Fira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0158314">
            <a:off x="536017" y="3075058"/>
            <a:ext cx="4729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IMAGE HERE</a:t>
            </a:r>
            <a:endParaRPr lang="en-US" sz="4000" b="1" u="sng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83338" y="-206748"/>
            <a:ext cx="8585260" cy="172772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b="1" cap="none" dirty="0">
              <a:solidFill>
                <a:srgbClr val="0051A5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27055" y="1295788"/>
            <a:ext cx="8899214" cy="5247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44" y="0"/>
            <a:ext cx="5636712" cy="6858000"/>
          </a:xfrm>
          <a:prstGeom prst="rect">
            <a:avLst/>
          </a:prstGeom>
        </p:spPr>
      </p:pic>
      <p:pic>
        <p:nvPicPr>
          <p:cNvPr id="10" name="Picture 3" descr="C:\Users\320929391\AppData\Local\Microsoft\Windows\Temporary Internet Files\Content.IE5\M3PZGK6B\check-mark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881" y="168431"/>
            <a:ext cx="15049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412975" y="695623"/>
            <a:ext cx="13660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33617" y="403236"/>
            <a:ext cx="7613905" cy="89255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Fira Sans"/>
              </a:rPr>
              <a:t>Each year at </a:t>
            </a:r>
            <a:r>
              <a:rPr lang="en-US" sz="2400" b="1" dirty="0">
                <a:latin typeface="Fira Sans"/>
              </a:rPr>
              <a:t>RBC, </a:t>
            </a:r>
            <a:r>
              <a:rPr lang="en-US" sz="2400" b="1" dirty="0" smtClean="0">
                <a:latin typeface="Fira Sans"/>
              </a:rPr>
              <a:t>we </a:t>
            </a:r>
            <a:r>
              <a:rPr lang="en-US" sz="2400" b="1" dirty="0">
                <a:latin typeface="Fira Sans"/>
              </a:rPr>
              <a:t>hire approximately</a:t>
            </a:r>
            <a:r>
              <a:rPr lang="en-US" sz="2800" dirty="0">
                <a:latin typeface="Fira Sans"/>
              </a:rPr>
              <a:t/>
            </a:r>
            <a:br>
              <a:rPr lang="en-US" sz="2800" dirty="0">
                <a:latin typeface="Fira Sans"/>
              </a:rPr>
            </a:b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9226269" y="0"/>
            <a:ext cx="2990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10800000">
            <a:off x="7201764" y="4089278"/>
            <a:ext cx="47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1"/>
              </a:solidFill>
              <a:latin typeface="Fira San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370521" y="668808"/>
            <a:ext cx="8834183" cy="5329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0051A5"/>
              </a:solidFill>
              <a:latin typeface="Fira Sans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51A5"/>
              </a:solidFill>
              <a:latin typeface="Fira San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51A5"/>
                </a:solidFill>
                <a:latin typeface="Fira Sans"/>
              </a:rPr>
              <a:t>Cover Letter Overview and Quick Tips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0051A5"/>
              </a:solidFill>
              <a:latin typeface="Fira San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51A5"/>
                </a:solidFill>
                <a:latin typeface="Fira Sans"/>
              </a:rPr>
              <a:t>Resume Writing Overview and Quick Tips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800" dirty="0" smtClean="0">
              <a:solidFill>
                <a:srgbClr val="0051A5"/>
              </a:solidFill>
              <a:latin typeface="Fira San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51A5"/>
                </a:solidFill>
                <a:latin typeface="Fira Sans"/>
              </a:rPr>
              <a:t>Resume Do’s and Don’ts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800" dirty="0" smtClean="0">
              <a:solidFill>
                <a:srgbClr val="0051A5"/>
              </a:solidFill>
              <a:latin typeface="Fira San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51A5"/>
                </a:solidFill>
                <a:latin typeface="Fira Sans"/>
              </a:rPr>
              <a:t>How to Showcase Your RBC Work Term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800" dirty="0" smtClean="0">
              <a:solidFill>
                <a:srgbClr val="0051A5"/>
              </a:solidFill>
              <a:latin typeface="Fira San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51A5"/>
                </a:solidFill>
                <a:latin typeface="Fira Sans"/>
              </a:rPr>
              <a:t>Job Search Tips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800" dirty="0" smtClean="0">
              <a:solidFill>
                <a:srgbClr val="0051A5"/>
              </a:solidFill>
              <a:latin typeface="Fira San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51A5"/>
                </a:solidFill>
                <a:latin typeface="Fira Sans"/>
              </a:rPr>
              <a:t>Sample Resumes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0051A5"/>
              </a:solidFill>
              <a:latin typeface="Fira Sans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2100" i="1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18" y="5933044"/>
            <a:ext cx="492018" cy="6103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24744" y="0"/>
            <a:ext cx="8585260" cy="13197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cap="none" dirty="0" smtClean="0">
                <a:solidFill>
                  <a:srgbClr val="0051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  <a:endParaRPr lang="en-US" b="1" cap="none" dirty="0">
              <a:solidFill>
                <a:srgbClr val="0051A5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11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80" y="1314339"/>
            <a:ext cx="744279" cy="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81" y="2073218"/>
            <a:ext cx="744279" cy="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22" y="2843148"/>
            <a:ext cx="744279" cy="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22" y="3519709"/>
            <a:ext cx="744279" cy="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86" y="4299318"/>
            <a:ext cx="744279" cy="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22" y="5029832"/>
            <a:ext cx="744279" cy="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2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33617" y="403236"/>
            <a:ext cx="7613905" cy="89255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Fira Sans"/>
              </a:rPr>
              <a:t>Each year at </a:t>
            </a:r>
            <a:r>
              <a:rPr lang="en-US" sz="2400" b="1" dirty="0">
                <a:latin typeface="Fira Sans"/>
              </a:rPr>
              <a:t>RBC, </a:t>
            </a:r>
            <a:r>
              <a:rPr lang="en-US" sz="2400" b="1" dirty="0" smtClean="0">
                <a:latin typeface="Fira Sans"/>
              </a:rPr>
              <a:t>we </a:t>
            </a:r>
            <a:r>
              <a:rPr lang="en-US" sz="2400" b="1" dirty="0">
                <a:latin typeface="Fira Sans"/>
              </a:rPr>
              <a:t>hire approximately</a:t>
            </a:r>
            <a:r>
              <a:rPr lang="en-US" sz="2800" dirty="0">
                <a:latin typeface="Fira Sans"/>
              </a:rPr>
              <a:t/>
            </a:r>
            <a:br>
              <a:rPr lang="en-US" sz="2800" dirty="0">
                <a:latin typeface="Fira Sans"/>
              </a:rPr>
            </a:b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9226269" y="0"/>
            <a:ext cx="2990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10800000">
            <a:off x="7201764" y="4089278"/>
            <a:ext cx="47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1"/>
              </a:solidFill>
              <a:latin typeface="Fira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0158314">
            <a:off x="536017" y="3075058"/>
            <a:ext cx="4729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IMAGE HERE</a:t>
            </a:r>
            <a:endParaRPr lang="en-US" sz="4000" b="1" u="sng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83338" y="-206748"/>
            <a:ext cx="8585260" cy="172772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b="1" cap="none" dirty="0">
              <a:solidFill>
                <a:srgbClr val="0051A5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27055" y="1295788"/>
            <a:ext cx="8899214" cy="5247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670" y="403236"/>
            <a:ext cx="3211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51A5"/>
                </a:solidFill>
              </a:rPr>
              <a:t>Resume Template</a:t>
            </a:r>
            <a:endParaRPr lang="en-US" sz="3200" b="1" dirty="0">
              <a:solidFill>
                <a:srgbClr val="0051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2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:\Social Recruitment\RBC Recruitment Digital Approved Imagery\Man_Holding_Tabl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72"/>
          <a:stretch/>
        </p:blipFill>
        <p:spPr bwMode="auto">
          <a:xfrm>
            <a:off x="7124968" y="0"/>
            <a:ext cx="52773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2990850" cy="6858000"/>
          </a:xfrm>
          <a:prstGeom prst="rect">
            <a:avLst/>
          </a:prstGeom>
          <a:solidFill>
            <a:srgbClr val="00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"/>
          <a:stretch/>
        </p:blipFill>
        <p:spPr>
          <a:xfrm>
            <a:off x="2990850" y="0"/>
            <a:ext cx="4533383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734483"/>
            <a:ext cx="5135524" cy="885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146" y="5350366"/>
            <a:ext cx="269346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endParaRPr lang="en-US" sz="1600" dirty="0" smtClean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endParaRPr lang="en-US" sz="1600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r>
              <a:rPr lang="en-US" sz="16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Your Best Starts Now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5197"/>
            <a:ext cx="5785659" cy="116439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cap="none" dirty="0" smtClean="0">
                <a:solidFill>
                  <a:srgbClr val="0051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Cover Letter Overview</a:t>
            </a:r>
            <a:endParaRPr lang="en-US" b="1" cap="none" dirty="0">
              <a:solidFill>
                <a:srgbClr val="0051A5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6" y="5263798"/>
            <a:ext cx="492018" cy="6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463" y="290562"/>
            <a:ext cx="1117481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a </a:t>
            </a:r>
            <a:r>
              <a:rPr lang="en-US" sz="3600" b="1" dirty="0" smtClean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 </a:t>
            </a:r>
            <a:r>
              <a:rPr lang="en-US" sz="3600" b="1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600" b="1" dirty="0" smtClean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etter</a:t>
            </a:r>
            <a:r>
              <a:rPr lang="en-US" sz="3600" b="1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dirty="0" smtClean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dirty="0" smtClean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resume gives a concise snapshot of your experience for specific positions whereas a cover letter allows </a:t>
            </a:r>
            <a:endParaRPr lang="en-US" dirty="0" smtClean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dirty="0" smtClean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lang="en-US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dirty="0" smtClean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 </a:t>
            </a:r>
            <a:r>
              <a:rPr lang="en-US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details about your background to a specific employer’s company.</a:t>
            </a:r>
          </a:p>
          <a:p>
            <a:pPr marL="171450" lvl="0" indent="-17145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b="1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 letters should include the following </a:t>
            </a:r>
            <a:r>
              <a:rPr lang="en-US" b="1" dirty="0" smtClean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sections</a:t>
            </a:r>
            <a:r>
              <a:rPr lang="en-US" b="1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b="1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b="1" dirty="0" smtClean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&gt;"/>
            </a:pPr>
            <a:endParaRPr lang="en-US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&gt;"/>
            </a:pPr>
            <a:endParaRPr lang="en-US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b="1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b="1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Organize your cover letter: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b="1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b="1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b="1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b="1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b="1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b="1" dirty="0" smtClean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</a:t>
            </a:r>
            <a:r>
              <a:rPr lang="en-US" b="1" dirty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letter: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&gt;"/>
            </a:pPr>
            <a:endParaRPr lang="en-US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53" y="2300039"/>
            <a:ext cx="843121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53" y="3902184"/>
            <a:ext cx="8431212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28332"/>
              </p:ext>
            </p:extLst>
          </p:nvPr>
        </p:nvGraphicFramePr>
        <p:xfrm>
          <a:off x="2099265" y="5569689"/>
          <a:ext cx="8420100" cy="1066800"/>
        </p:xfrm>
        <a:graphic>
          <a:graphicData uri="http://schemas.openxmlformats.org/drawingml/2006/table">
            <a:tbl>
              <a:tblPr firstRow="1" bandRow="1"/>
              <a:tblGrid>
                <a:gridCol w="8420100"/>
              </a:tblGrid>
              <a:tr h="5029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171450" lvl="0" indent="-171450"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 the Heading</a:t>
                      </a:r>
                    </a:p>
                    <a:p>
                      <a:pPr marL="171450" lvl="0" indent="-171450"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Write the Body</a:t>
                      </a:r>
                    </a:p>
                    <a:p>
                      <a:pPr marL="171450" lvl="0" indent="-171450"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Conclude with “Yours Sincerely,” or “Regards” and leave space for your signature</a:t>
                      </a:r>
                    </a:p>
                    <a:p>
                      <a:pPr marL="171450" lvl="0" indent="-171450">
                        <a:buClr>
                          <a:srgbClr val="FFC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Proofread.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38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1507" y="539482"/>
            <a:ext cx="1147253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sz="36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3600" b="1" dirty="0" smtClean="0">
                <a:solidFill>
                  <a:srgbClr val="0051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 Letter Quick Tips</a:t>
            </a:r>
            <a:endParaRPr lang="en-US" sz="3600" b="1" dirty="0">
              <a:solidFill>
                <a:srgbClr val="0051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sz="9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	Keep the cover letter to </a:t>
            </a: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one page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	Your tone </a:t>
            </a: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should be upbeat, professional and informative.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	Don’t use </a:t>
            </a: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meaningless</a:t>
            </a: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 or </a:t>
            </a: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wordy expressions</a:t>
            </a: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	Your cover letter should </a:t>
            </a: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compliment, not duplicate </a:t>
            </a: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your resume.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	Your cover letter is often the </a:t>
            </a: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first contact </a:t>
            </a: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with an employer. Make sure it creates a </a:t>
            </a: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good impression.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	Take the time to </a:t>
            </a: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target your cover letter </a:t>
            </a: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to the job you are applying for. Be sure to </a:t>
            </a: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tailor your letter 	</a:t>
            </a: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for each position/company.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	Before you send your cover letter out, </a:t>
            </a:r>
            <a:r>
              <a:rPr lang="en-US" sz="2000" b="1" dirty="0" smtClean="0">
                <a:solidFill>
                  <a:srgbClr val="0051A5"/>
                </a:solidFill>
                <a:cs typeface="Calibri" panose="020F0502020204030204" pitchFamily="34" charset="0"/>
              </a:rPr>
              <a:t>proofread, edit, and revise </a:t>
            </a:r>
            <a:r>
              <a:rPr lang="en-US" sz="2000" dirty="0" smtClean="0">
                <a:solidFill>
                  <a:srgbClr val="0051A5"/>
                </a:solidFill>
                <a:cs typeface="Calibri" panose="020F0502020204030204" pitchFamily="34" charset="0"/>
              </a:rPr>
              <a:t>it.</a:t>
            </a:r>
          </a:p>
        </p:txBody>
      </p:sp>
      <p:pic>
        <p:nvPicPr>
          <p:cNvPr id="3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48" y="1585033"/>
            <a:ext cx="545807" cy="3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3" y="2190171"/>
            <a:ext cx="545807" cy="3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4" y="2715628"/>
            <a:ext cx="545807" cy="3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4" y="3406745"/>
            <a:ext cx="545807" cy="3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4" y="4044699"/>
            <a:ext cx="545807" cy="3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6" y="4751218"/>
            <a:ext cx="545807" cy="3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3" y="5539427"/>
            <a:ext cx="545807" cy="3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:\Social Recruitment\RBC Recruitment Digital Approved Imagery\Coding_A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8" y="-1"/>
            <a:ext cx="12205048" cy="813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" y="556640"/>
            <a:ext cx="6089478" cy="778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Resume Writing Overview</a:t>
            </a:r>
            <a:endParaRPr lang="en-US" sz="3600" b="1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128" y="7037944"/>
            <a:ext cx="492018" cy="6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749" y="539482"/>
            <a:ext cx="11132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</p:txBody>
      </p:sp>
      <p:sp>
        <p:nvSpPr>
          <p:cNvPr id="2" name="Round Single Corner Rectangle 1"/>
          <p:cNvSpPr/>
          <p:nvPr/>
        </p:nvSpPr>
        <p:spPr>
          <a:xfrm>
            <a:off x="159488" y="539482"/>
            <a:ext cx="11802140" cy="400110"/>
          </a:xfrm>
          <a:prstGeom prst="round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Resume Quick Tips</a:t>
            </a:r>
          </a:p>
        </p:txBody>
      </p:sp>
      <p:sp>
        <p:nvSpPr>
          <p:cNvPr id="4" name="Round Single Corner Rectangle 3"/>
          <p:cNvSpPr/>
          <p:nvPr/>
        </p:nvSpPr>
        <p:spPr>
          <a:xfrm>
            <a:off x="3912774" y="1613371"/>
            <a:ext cx="4210493" cy="814780"/>
          </a:xfrm>
          <a:prstGeom prst="round1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Personal Information</a:t>
            </a:r>
            <a:endParaRPr lang="en-US" dirty="0"/>
          </a:p>
        </p:txBody>
      </p:sp>
      <p:sp>
        <p:nvSpPr>
          <p:cNvPr id="6" name="Round Single Corner Rectangle 5"/>
          <p:cNvSpPr/>
          <p:nvPr/>
        </p:nvSpPr>
        <p:spPr>
          <a:xfrm>
            <a:off x="3912778" y="2428151"/>
            <a:ext cx="4210493" cy="772251"/>
          </a:xfrm>
          <a:prstGeom prst="round1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Highlights of Qualifications</a:t>
            </a:r>
            <a:endParaRPr lang="en-US" dirty="0"/>
          </a:p>
        </p:txBody>
      </p:sp>
      <p:sp>
        <p:nvSpPr>
          <p:cNvPr id="8" name="Round Single Corner Rectangle 7"/>
          <p:cNvSpPr/>
          <p:nvPr/>
        </p:nvSpPr>
        <p:spPr>
          <a:xfrm>
            <a:off x="3912781" y="3200402"/>
            <a:ext cx="4210493" cy="83212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Formal Education</a:t>
            </a:r>
            <a:endParaRPr lang="en-US" dirty="0"/>
          </a:p>
        </p:txBody>
      </p:sp>
      <p:sp>
        <p:nvSpPr>
          <p:cNvPr id="9" name="Round Single Corner Rectangle 8"/>
          <p:cNvSpPr/>
          <p:nvPr/>
        </p:nvSpPr>
        <p:spPr>
          <a:xfrm>
            <a:off x="3912781" y="4032524"/>
            <a:ext cx="4210493" cy="808073"/>
          </a:xfrm>
          <a:prstGeom prst="round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6384F"/>
                </a:solidFill>
              </a:rPr>
              <a:t>Work Experience</a:t>
            </a:r>
            <a:endParaRPr lang="en-US" dirty="0">
              <a:solidFill>
                <a:srgbClr val="26384F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3912775" y="4801990"/>
            <a:ext cx="4210493" cy="814782"/>
          </a:xfrm>
          <a:prstGeom prst="round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6384F"/>
                </a:solidFill>
              </a:rPr>
              <a:t>Volunteer/Extracurricular Experience</a:t>
            </a:r>
            <a:endParaRPr lang="en-US" dirty="0">
              <a:solidFill>
                <a:srgbClr val="26384F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3912781" y="5616772"/>
            <a:ext cx="4210493" cy="815923"/>
          </a:xfrm>
          <a:prstGeom prst="round1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6384F"/>
                </a:solidFill>
              </a:rPr>
              <a:t>Awards/Achievements</a:t>
            </a:r>
            <a:endParaRPr lang="en-US" dirty="0">
              <a:solidFill>
                <a:srgbClr val="26384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813" y="1634636"/>
            <a:ext cx="348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1A5"/>
                </a:solidFill>
                <a:latin typeface="Fira Sans"/>
              </a:rPr>
              <a:t>We Suggest the Following Resume </a:t>
            </a:r>
            <a:r>
              <a:rPr lang="en-US" b="1" dirty="0" smtClean="0">
                <a:solidFill>
                  <a:srgbClr val="0051A5"/>
                </a:solidFill>
                <a:latin typeface="Fira Sans"/>
              </a:rPr>
              <a:t>order:</a:t>
            </a:r>
            <a:endParaRPr lang="en-US" b="1" dirty="0">
              <a:solidFill>
                <a:srgbClr val="0051A5"/>
              </a:solidFill>
              <a:latin typeface="Fira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3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749" y="539482"/>
            <a:ext cx="11132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</p:txBody>
      </p:sp>
      <p:sp>
        <p:nvSpPr>
          <p:cNvPr id="2" name="Round Single Corner Rectangle 1"/>
          <p:cNvSpPr/>
          <p:nvPr/>
        </p:nvSpPr>
        <p:spPr>
          <a:xfrm>
            <a:off x="1265275" y="339427"/>
            <a:ext cx="9346018" cy="400110"/>
          </a:xfrm>
          <a:prstGeom prst="round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Resume Do’s</a:t>
            </a:r>
            <a:endParaRPr lang="en-US" sz="3600" b="1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3077" name="Picture 5" descr="C:\Users\320929391\AppData\Local\Microsoft\Windows\Temporary Internet Files\Content.IE5\1T2BXE4G\volunteer_hands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1" y="1184140"/>
            <a:ext cx="719087" cy="71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320929391\AppData\Local\Microsoft\Windows\Temporary Internet Files\Content.IE5\1TVBM4SW\checklist-41335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26" y="2264736"/>
            <a:ext cx="653512" cy="7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320929391\AppData\Local\Microsoft\Windows\Temporary Internet Files\Content.IE5\M3PZGK6B\Check_Mark_and_Box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7" y="3291884"/>
            <a:ext cx="1248618" cy="7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>
          <a:xfrm>
            <a:off x="760456" y="4327450"/>
            <a:ext cx="946489" cy="701749"/>
          </a:xfrm>
          <a:prstGeom prst="mathPlus">
            <a:avLst/>
          </a:prstGeom>
          <a:solidFill>
            <a:srgbClr val="0036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:\Users\320929391\AppData\Local\Microsoft\Windows\Temporary Internet Files\Content.IE5\1TVBM4SW\Linkedin-Logo-160x16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2" y="5401339"/>
            <a:ext cx="628786" cy="6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5622" y="1453854"/>
            <a:ext cx="692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State results of contributions in each bullet point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5622" y="2446893"/>
            <a:ext cx="748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Reverse chronological order and dates of participation/hire (month/year)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5623" y="3442477"/>
            <a:ext cx="748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Proofread and spell check (or ask someone else to!)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95623" y="4557454"/>
            <a:ext cx="822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Include skills listed in the job description 2+ times in the body of the resume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95623" y="5532918"/>
            <a:ext cx="788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Include links to LinkedIn and other personal websites i.e. personal portfolio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7325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749" y="539482"/>
            <a:ext cx="11132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FED517"/>
              </a:buClr>
            </a:pPr>
            <a:endParaRPr lang="en-US" sz="2000" dirty="0" smtClean="0">
              <a:solidFill>
                <a:srgbClr val="0051A5"/>
              </a:solidFill>
              <a:cs typeface="Calibri" panose="020F0502020204030204" pitchFamily="34" charset="0"/>
            </a:endParaRPr>
          </a:p>
        </p:txBody>
      </p:sp>
      <p:sp>
        <p:nvSpPr>
          <p:cNvPr id="2" name="Round Single Corner Rectangle 1"/>
          <p:cNvSpPr/>
          <p:nvPr/>
        </p:nvSpPr>
        <p:spPr>
          <a:xfrm>
            <a:off x="1265275" y="339427"/>
            <a:ext cx="9346018" cy="400110"/>
          </a:xfrm>
          <a:prstGeom prst="round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51A5"/>
                </a:solidFill>
                <a:latin typeface="Fira Sans"/>
              </a:rPr>
              <a:t>Resume Don’ts</a:t>
            </a:r>
            <a:endParaRPr lang="en-US" sz="3600" b="1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5622" y="1453854"/>
            <a:ext cx="767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Address your cover letter and resume to another company i.e. TD Bank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5621" y="2614380"/>
            <a:ext cx="841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Apply with the same resume to different jobs (make sure to tailor your resume to each job you apply to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5623" y="4088808"/>
            <a:ext cx="881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1A5"/>
                </a:solidFill>
                <a:latin typeface="Fira Sans"/>
              </a:rPr>
              <a:t>Leave out details on responsibilities and accomplishments for work experience, extracurricular and volunteer activities</a:t>
            </a:r>
            <a:endParaRPr lang="en-US" dirty="0">
              <a:solidFill>
                <a:srgbClr val="0051A5"/>
              </a:solidFill>
              <a:latin typeface="Fira Sans"/>
            </a:endParaRPr>
          </a:p>
        </p:txBody>
      </p:sp>
      <p:pic>
        <p:nvPicPr>
          <p:cNvPr id="4098" name="Picture 2" descr="C:\Users\320929391\AppData\Local\Microsoft\Windows\Temporary Internet Files\Content.IE5\M3PZGK6B\envelopes-coloridos-300x199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44" y="1187191"/>
            <a:ext cx="1100991" cy="73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320929391\AppData\Local\Microsoft\Windows\Temporary Internet Files\Content.IE5\7SUOE5LL\overlapping-arrows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2431221"/>
            <a:ext cx="1012650" cy="101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320929391\AppData\Local\Microsoft\Windows\Temporary Internet Files\Content.IE5\7SUOE5LL\15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8" y="3984220"/>
            <a:ext cx="1083487" cy="108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1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12147</TotalTime>
  <Words>528</Words>
  <Application>Microsoft Office PowerPoint</Application>
  <PresentationFormat>Widescreen</PresentationFormat>
  <Paragraphs>118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Fira Sans</vt:lpstr>
      <vt:lpstr>Wingdings</vt:lpstr>
      <vt:lpstr>Celestial</vt:lpstr>
      <vt:lpstr>PowerPoint Presentation</vt:lpstr>
      <vt:lpstr>Agenda</vt:lpstr>
      <vt:lpstr>Cover Letter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RBC</dc:title>
  <dc:creator>Chen, KJ</dc:creator>
  <cp:lastModifiedBy>Cimicata, Kristy</cp:lastModifiedBy>
  <cp:revision>197</cp:revision>
  <dcterms:created xsi:type="dcterms:W3CDTF">2017-09-08T19:35:39Z</dcterms:created>
  <dcterms:modified xsi:type="dcterms:W3CDTF">2017-12-06T22:34:40Z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Offisync_ServerID">
    <vt:lpwstr>cdc100c7-7efa-45d5-a49a-123da217dafd</vt:lpwstr>
  </property>
  <property fmtid="{D5CDD505-2E9C-101B-9397-08002B2CF9AE}" pid="4" name="Offisync_UniqueId">
    <vt:lpwstr>677869</vt:lpwstr>
  </property>
  <property fmtid="{D5CDD505-2E9C-101B-9397-08002B2CF9AE}" pid="5" name="Jive_VersionGuid">
    <vt:lpwstr>84b3ef9f-8db6-4c5b-8c08-9d0c547182aa</vt:lpwstr>
  </property>
  <property fmtid="{D5CDD505-2E9C-101B-9397-08002B2CF9AE}" pid="6" name="Offisync_ProviderInitializationData">
    <vt:lpwstr>https://connect.fg.rbc.com</vt:lpwstr>
  </property>
  <property fmtid="{D5CDD505-2E9C-101B-9397-08002B2CF9AE}" pid="7" name="Jive_LatestUserAccountName">
    <vt:lpwstr>320929391</vt:lpwstr>
  </property>
  <property fmtid="{D5CDD505-2E9C-101B-9397-08002B2CF9AE}" pid="8" name="Jive_ModifiedButNotPublished">
    <vt:lpwstr>True</vt:lpwstr>
  </property>
</Properties>
</file>